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9" r:id="rId2"/>
    <p:sldId id="278" r:id="rId3"/>
    <p:sldId id="542" r:id="rId4"/>
    <p:sldId id="543" r:id="rId5"/>
    <p:sldId id="544" r:id="rId6"/>
    <p:sldId id="545" r:id="rId7"/>
    <p:sldId id="546" r:id="rId8"/>
    <p:sldId id="547" r:id="rId9"/>
    <p:sldId id="548" r:id="rId10"/>
    <p:sldId id="549" r:id="rId11"/>
    <p:sldId id="550" r:id="rId12"/>
    <p:sldId id="551" r:id="rId13"/>
    <p:sldId id="552" r:id="rId14"/>
    <p:sldId id="553" r:id="rId15"/>
    <p:sldId id="554" r:id="rId16"/>
    <p:sldId id="555" r:id="rId17"/>
    <p:sldId id="556" r:id="rId18"/>
    <p:sldId id="557" r:id="rId19"/>
    <p:sldId id="559" r:id="rId20"/>
    <p:sldId id="560" r:id="rId21"/>
    <p:sldId id="561" r:id="rId22"/>
    <p:sldId id="562" r:id="rId23"/>
    <p:sldId id="563" r:id="rId24"/>
    <p:sldId id="564" r:id="rId25"/>
    <p:sldId id="565" r:id="rId26"/>
    <p:sldId id="566" r:id="rId27"/>
    <p:sldId id="567" r:id="rId28"/>
    <p:sldId id="568" r:id="rId29"/>
    <p:sldId id="569" r:id="rId30"/>
    <p:sldId id="570" r:id="rId31"/>
    <p:sldId id="571" r:id="rId32"/>
    <p:sldId id="572" r:id="rId33"/>
    <p:sldId id="573" r:id="rId34"/>
    <p:sldId id="574" r:id="rId35"/>
    <p:sldId id="575" r:id="rId36"/>
    <p:sldId id="576" r:id="rId37"/>
    <p:sldId id="577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36B8"/>
    <a:srgbClr val="DA32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357" autoAdjust="0"/>
  </p:normalViewPr>
  <p:slideViewPr>
    <p:cSldViewPr>
      <p:cViewPr varScale="1">
        <p:scale>
          <a:sx n="65" d="100"/>
          <a:sy n="65" d="100"/>
        </p:scale>
        <p:origin x="-58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243A5-68AC-4536-866E-C0288350B34F}" type="datetimeFigureOut">
              <a:rPr lang="en-US" smtClean="0"/>
              <a:pPr/>
              <a:t>8/19/2017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721CB4-D4C8-40F7-AE76-D2FFF6D9113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93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9CB4E8-691F-481A-B196-BAF76F5BB21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27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801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258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86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862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78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943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1602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928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4771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002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9400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797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4260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019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767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6294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8550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954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9901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73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098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476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3362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0160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446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657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0955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309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9587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12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035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423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70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158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913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21CB4-D4C8-40F7-AE76-D2FFF6D9113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61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752601"/>
            <a:ext cx="8229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0EE17-CFAB-4D26-B63C-0014F2997EC4}" type="datetimeFigureOut">
              <a:rPr lang="en-US" smtClean="0"/>
              <a:pPr/>
              <a:t>8/19/2017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4CEBB-2B45-44E7-9A9C-6831F2A34C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1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20C39-F986-40B2-87AC-51682A050D14}" type="datetimeFigureOut">
              <a:rPr lang="en-US" smtClean="0"/>
              <a:pPr/>
              <a:t>8/19/2017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620C39-F986-40B2-87AC-51682A050D14}" type="datetimeFigureOut">
              <a:rPr lang="en-US" smtClean="0"/>
              <a:pPr/>
              <a:t>8/19/2017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670D4A-ED7E-408D-A922-5EC2498F6E9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894" y="1447800"/>
            <a:ext cx="6413931" cy="44196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-152400" y="609600"/>
            <a:ext cx="7288695" cy="67793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214176" tIns="107087" rIns="214176" bIns="107087" rtlCol="0">
            <a:spAutoFit/>
          </a:bodyPr>
          <a:lstStyle/>
          <a:p>
            <a:r>
              <a:rPr lang="id-ID" sz="3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Senam Lantai</a:t>
            </a:r>
            <a:endParaRPr lang="en-US" sz="3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" name="Group 19"/>
          <p:cNvGrpSpPr/>
          <p:nvPr/>
        </p:nvGrpSpPr>
        <p:grpSpPr>
          <a:xfrm>
            <a:off x="5459895" y="1742468"/>
            <a:ext cx="3352800" cy="3541904"/>
            <a:chOff x="11948888" y="5814336"/>
            <a:chExt cx="9547860" cy="7530956"/>
          </a:xfrm>
        </p:grpSpPr>
        <p:sp>
          <p:nvSpPr>
            <p:cNvPr id="24" name="Rectangle 23"/>
            <p:cNvSpPr/>
            <p:nvPr/>
          </p:nvSpPr>
          <p:spPr>
            <a:xfrm>
              <a:off x="12032708" y="6799349"/>
              <a:ext cx="9372599" cy="6545943"/>
            </a:xfrm>
            <a:prstGeom prst="rect">
              <a:avLst/>
            </a:prstGeom>
            <a:effectLst>
              <a:glow rad="228600">
                <a:schemeClr val="bg1"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214226" tIns="107113" rIns="214226" bIns="107113" numCol="1">
              <a:spAutoFit/>
            </a:bodyPr>
            <a:lstStyle/>
            <a:p>
              <a:pPr marL="317365" indent="-317365" eaLnBrk="0" hangingPunct="0">
                <a:spcBef>
                  <a:spcPts val="600"/>
                </a:spcBef>
                <a:buFont typeface="Wingdings" pitchFamily="2" charset="2"/>
                <a:buChar char="§"/>
              </a:pPr>
              <a:r>
                <a:rPr lang="id-ID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Memahami hakikat senam lantai.</a:t>
              </a:r>
              <a:endParaRPr lang="en-US" sz="1600" dirty="0">
                <a:latin typeface="Arial" pitchFamily="34" charset="0"/>
                <a:cs typeface="Arial" pitchFamily="34" charset="0"/>
              </a:endParaRPr>
            </a:p>
            <a:p>
              <a:pPr marL="317365" indent="-317365" eaLnBrk="0" hangingPunct="0">
                <a:spcBef>
                  <a:spcPts val="600"/>
                </a:spcBef>
                <a:buFont typeface="Wingdings" pitchFamily="2" charset="2"/>
                <a:buChar char="§"/>
              </a:pPr>
              <a:r>
                <a:rPr lang="id-ID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Memahami dan mempraktikkan bentuk-bentuk aktivitas pembelajaran senam lantai.</a:t>
              </a:r>
            </a:p>
            <a:p>
              <a:pPr marL="317365" indent="-317365" eaLnBrk="0" hangingPunct="0">
                <a:spcBef>
                  <a:spcPts val="600"/>
                </a:spcBef>
                <a:buFont typeface="Wingdings" pitchFamily="2" charset="2"/>
                <a:buChar char="§"/>
              </a:pPr>
              <a:r>
                <a:rPr lang="id-ID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Memahami dan mempraktikkan bentuk-bentuk aktivitas pembelajaran rangkaian gerak senam lantai.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1948888" y="5814336"/>
              <a:ext cx="9547860" cy="1110093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lIns="214226" tIns="107113" rIns="214226" bIns="107113">
              <a:spAutoFit/>
            </a:bodyPr>
            <a:lstStyle/>
            <a:p>
              <a:pPr eaLnBrk="0" hangingPunct="0"/>
              <a:r>
                <a:rPr lang="en-US" sz="1600" b="1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Tujuan</a:t>
              </a:r>
              <a:r>
                <a:rPr lang="en-US" sz="16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pembelajaran</a:t>
              </a:r>
              <a:r>
                <a:rPr lang="en-US" sz="16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  <a:sym typeface="Arial" pitchFamily="34" charset="0"/>
                </a:rPr>
                <a:t>:</a:t>
              </a:r>
            </a:p>
          </p:txBody>
        </p:sp>
      </p:grpSp>
      <p:pic>
        <p:nvPicPr>
          <p:cNvPr id="10" name="Picture 9" descr="F:\vvv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52400" y="84070"/>
            <a:ext cx="7288695" cy="64715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214176" tIns="107087" rIns="214176" bIns="107087" rtlCol="0">
            <a:spAutoFit/>
          </a:bodyPr>
          <a:lstStyle/>
          <a:p>
            <a:r>
              <a:rPr lang="en-US" sz="2800" b="1" dirty="0" err="1" smtClean="0">
                <a:solidFill>
                  <a:srgbClr val="DA326E"/>
                </a:solidFill>
                <a:latin typeface="Arial" pitchFamily="34" charset="0"/>
                <a:cs typeface="Arial" pitchFamily="34" charset="0"/>
              </a:rPr>
              <a:t>Pelajaran</a:t>
            </a:r>
            <a:r>
              <a:rPr lang="en-US" sz="2800" b="1" dirty="0" smtClean="0">
                <a:solidFill>
                  <a:srgbClr val="DA326E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id-ID" sz="2800" b="1" dirty="0" smtClean="0">
                <a:solidFill>
                  <a:srgbClr val="DA326E"/>
                </a:solidFill>
                <a:latin typeface="Arial" pitchFamily="34" charset="0"/>
                <a:cs typeface="Arial" pitchFamily="34" charset="0"/>
              </a:rPr>
              <a:t>6</a:t>
            </a:r>
            <a:endParaRPr lang="en-US" sz="2800" b="1" dirty="0">
              <a:solidFill>
                <a:srgbClr val="DA326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1073643" y="3797869"/>
            <a:ext cx="4133774" cy="46248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214176" tIns="107087" rIns="214176" bIns="107087" rtlCol="0">
            <a:spAutoFit/>
          </a:bodyPr>
          <a:lstStyle/>
          <a:p>
            <a:r>
              <a:rPr lang="en-US" sz="1600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Sumber</a:t>
            </a:r>
            <a:r>
              <a:rPr lang="en-US" sz="16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id-ID" sz="1600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Pixabay.com/Angelica Barbierie</a:t>
            </a:r>
            <a:endParaRPr lang="en-US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78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885003"/>
            <a:ext cx="4799566" cy="579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 Pembelajaran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keseimbangan tahap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480599"/>
            <a:ext cx="5301996" cy="438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0" y="990600"/>
            <a:ext cx="81534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3. Aktivitas Pembelajaran Gerak Guling ke Depan (</a:t>
            </a:r>
            <a:r>
              <a:rPr lang="id-ID" sz="2000" b="1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Forward Roll</a:t>
            </a:r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128286"/>
            <a:ext cx="8001000" cy="300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03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0" y="990600"/>
            <a:ext cx="81534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4. Aktivitas Pembelajaran Gerak Guling ke Belakang (</a:t>
            </a:r>
            <a:r>
              <a:rPr lang="id-ID" sz="2000" b="1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Back Roll</a:t>
            </a:r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57046"/>
            <a:ext cx="8223377" cy="214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72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-26158" y="533400"/>
            <a:ext cx="78486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5. Aktivitas Pembelajaran Gerak Guling Lenting (</a:t>
            </a:r>
            <a:r>
              <a:rPr lang="id-ID" sz="2000" b="1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Neck Spring</a:t>
            </a:r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41" y="2514600"/>
            <a:ext cx="7700279" cy="33528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581400" y="1428737"/>
            <a:ext cx="5562600" cy="1847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Guling lenting adalah suatu gerakan lenting badan ke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atas depan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 disebabkan oleh lemparan kedua kaki dan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tolakan kedua tangan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dari sikap setengah guling ke belakang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atau setengah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guling ke depan dengan kedua kaki rapat dan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lutut lurus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22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-26158" y="533400"/>
            <a:ext cx="4979158" cy="762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Bentuk-Bentuk Aktivitas Pembelajaran Gerak Guling Lenting (</a:t>
            </a:r>
            <a:r>
              <a:rPr lang="id-ID" sz="2000" b="1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Neck Spring</a:t>
            </a:r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38516"/>
            <a:ext cx="7821539" cy="276688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370893"/>
            <a:ext cx="5257800" cy="579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Pembelajaran gerak guling lenting tahap 1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37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62000"/>
            <a:ext cx="5562600" cy="579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Pembelajaran gerak guling lenting tahap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545" y="1464677"/>
            <a:ext cx="4368509" cy="466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3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62000"/>
            <a:ext cx="5562600" cy="579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Pembelajaran gerak guling lenting tahap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981200"/>
            <a:ext cx="8382000" cy="281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994" y="1834896"/>
            <a:ext cx="5843806" cy="4413504"/>
          </a:xfrm>
          <a:prstGeom prst="rect">
            <a:avLst/>
          </a:prstGeom>
        </p:spPr>
      </p:pic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62000"/>
            <a:ext cx="5562600" cy="579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Pembelajaran gerak guling lenting tahap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49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62000"/>
            <a:ext cx="5562600" cy="579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Pembelajaran gerak guling lenting tahap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7620000" cy="436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9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-26158" y="533400"/>
            <a:ext cx="4445758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6. Aktivitas Pembelajaran Meroda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1" y="1657983"/>
            <a:ext cx="7315200" cy="419254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19800" y="285737"/>
            <a:ext cx="3124200" cy="1847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Meroda adalah gerakan memutar ke samping, yaitu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pada </a:t>
            </a:r>
            <a:r>
              <a:rPr lang="sv-SE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saat </a:t>
            </a:r>
            <a:r>
              <a:rPr lang="sv-SE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kedua tangan bertumpu dengan kaki terbuka lebar </a:t>
            </a:r>
            <a:r>
              <a:rPr lang="sv-SE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kangkang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64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0" y="259270"/>
            <a:ext cx="4038600" cy="593413"/>
          </a:xfrm>
          <a:prstGeom prst="homePlate">
            <a:avLst/>
          </a:prstGeom>
          <a:solidFill>
            <a:srgbClr val="DA326E"/>
          </a:solidFill>
          <a:ln>
            <a:solidFill>
              <a:srgbClr val="DA32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latin typeface="Arial" pitchFamily="34" charset="0"/>
                <a:cs typeface="Arial" pitchFamily="34" charset="0"/>
              </a:rPr>
              <a:t>A. H</a:t>
            </a:r>
            <a:r>
              <a:rPr lang="id-ID" sz="2400" b="1" dirty="0" smtClean="0">
                <a:latin typeface="Arial" pitchFamily="34" charset="0"/>
                <a:cs typeface="Arial" pitchFamily="34" charset="0"/>
              </a:rPr>
              <a:t>akikat Senam Lantai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Cloud Callout 19"/>
          <p:cNvSpPr/>
          <p:nvPr/>
        </p:nvSpPr>
        <p:spPr>
          <a:xfrm>
            <a:off x="4346864" y="852683"/>
            <a:ext cx="4568536" cy="4862317"/>
          </a:xfrm>
          <a:prstGeom prst="cloudCallout">
            <a:avLst>
              <a:gd name="adj1" fmla="val -87935"/>
              <a:gd name="adj2" fmla="val 4418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d-ID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Olahraga</a:t>
            </a:r>
            <a:endParaRPr lang="id-ID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senam mempunyai sistematika tersendiri dan mempunyai tujuan</a:t>
            </a:r>
          </a:p>
          <a:p>
            <a:pPr algn="ctr"/>
            <a:r>
              <a:rPr lang="fi-FI" sz="2000" dirty="0">
                <a:latin typeface="Arial" panose="020B0604020202020204" pitchFamily="34" charset="0"/>
                <a:cs typeface="Arial" panose="020B0604020202020204" pitchFamily="34" charset="0"/>
              </a:rPr>
              <a:t>yang hendak dicapai, seperti daya tahan, kekuatan, kelentukan,</a:t>
            </a:r>
          </a:p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koordinasi, atau bisa juga diperluas untuk meraih prestasi,</a:t>
            </a:r>
          </a:p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membentuk tubuh yang ideal, dan memelihara kesehatan.</a:t>
            </a:r>
            <a:endParaRPr lang="en-US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20" descr="thinker-28741_128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295400"/>
            <a:ext cx="3657599" cy="490747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624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-26158" y="533400"/>
            <a:ext cx="6731758" cy="60889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Bentuk-Bentuk Aktivitas Pembelajaran Gerak Meroda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219200"/>
            <a:ext cx="5257800" cy="459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Pembelajaran gerak meroda tahap 1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678860"/>
            <a:ext cx="2667000" cy="438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31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16780"/>
            <a:ext cx="5257800" cy="579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Pembelajaran gerak meroda tahap 2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366" y="1196454"/>
            <a:ext cx="3287268" cy="478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6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75" y="788235"/>
            <a:ext cx="5257800" cy="579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 Pembelajaran gerak meroda tahap 3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447800"/>
            <a:ext cx="5113782" cy="454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57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-26158" y="533400"/>
            <a:ext cx="5436358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7. Aktivitas Pembelajaran Gerak </a:t>
            </a:r>
            <a:r>
              <a:rPr lang="id-ID" sz="2000" b="1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Round-Off</a:t>
            </a:r>
            <a:endParaRPr lang="en-US" sz="2000" b="1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97" y="1803264"/>
            <a:ext cx="8588005" cy="357660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791200" y="955532"/>
            <a:ext cx="3352800" cy="1238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Round-off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adalah suatu satuan gerakan yang terdiri dari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dua tahapan gerakan.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71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-26158" y="533400"/>
            <a:ext cx="7112758" cy="60889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Bentuk-Bentuk Aktivitas Pembelajaran Gerak </a:t>
            </a:r>
            <a:r>
              <a:rPr lang="id-ID" sz="2000" b="1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Round-Off</a:t>
            </a:r>
            <a:endParaRPr lang="en-US" sz="2000" b="1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219200"/>
            <a:ext cx="5257800" cy="459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Pembelajaran gerak </a:t>
            </a:r>
            <a:r>
              <a:rPr lang="id-ID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round-off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tahap 2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55767"/>
            <a:ext cx="6692001" cy="395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8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845407"/>
            <a:ext cx="5257800" cy="459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Pembelajaran gerak </a:t>
            </a:r>
            <a:r>
              <a:rPr lang="id-ID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round-off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tahap 3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88459"/>
            <a:ext cx="6324600" cy="436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81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236" y="685800"/>
            <a:ext cx="5257800" cy="459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 Pembelajaran gerak </a:t>
            </a:r>
            <a:r>
              <a:rPr lang="id-ID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round-off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tahap 4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219200"/>
            <a:ext cx="6249924" cy="471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6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158" y="838200"/>
            <a:ext cx="5257800" cy="459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 Pembelajaran gerak </a:t>
            </a:r>
            <a:r>
              <a:rPr lang="id-ID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round-off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tahap 5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449030"/>
            <a:ext cx="7543800" cy="430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01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990600"/>
            <a:ext cx="5257800" cy="459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Pembelajaran gerak </a:t>
            </a:r>
            <a:r>
              <a:rPr lang="id-ID" sz="20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round-off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tahap 6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22" y="1450260"/>
            <a:ext cx="8407078" cy="398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4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-26158" y="533400"/>
            <a:ext cx="5207758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8. Aktivitas Pembelajaran Gerak Kayang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loud Callout 7"/>
          <p:cNvSpPr/>
          <p:nvPr/>
        </p:nvSpPr>
        <p:spPr>
          <a:xfrm>
            <a:off x="4267200" y="1066800"/>
            <a:ext cx="4111336" cy="3719317"/>
          </a:xfrm>
          <a:prstGeom prst="cloudCallout">
            <a:avLst>
              <a:gd name="adj1" fmla="val -87271"/>
              <a:gd name="adj2" fmla="val 16894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Kayang adalah suatu bentuk atau sikap badan “</a:t>
            </a:r>
            <a:r>
              <a:rPr lang="id-ID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telentang” yang </a:t>
            </a:r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membusur, </a:t>
            </a:r>
            <a:r>
              <a:rPr lang="id-ID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bertumpu </a:t>
            </a:r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pada kedua tangan dan </a:t>
            </a:r>
            <a:r>
              <a:rPr lang="id-ID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kedua kaki</a:t>
            </a:r>
            <a:r>
              <a:rPr lang="id-ID" sz="2000" dirty="0">
                <a:latin typeface="Arial" panose="020B0604020202020204" pitchFamily="34" charset="0"/>
                <a:cs typeface="Arial" panose="020B0604020202020204" pitchFamily="34" charset="0"/>
              </a:rPr>
              <a:t>, dengan siku-siku dan lutut </a:t>
            </a:r>
            <a:r>
              <a:rPr lang="id-ID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lurus.</a:t>
            </a:r>
            <a:endParaRPr lang="en-US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 descr="thinker-28741_128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295400"/>
            <a:ext cx="3657599" cy="490747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708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0" y="259270"/>
            <a:ext cx="8382000" cy="593413"/>
          </a:xfrm>
          <a:prstGeom prst="homePlate">
            <a:avLst/>
          </a:prstGeom>
          <a:solidFill>
            <a:srgbClr val="DA326E"/>
          </a:solidFill>
          <a:ln>
            <a:solidFill>
              <a:srgbClr val="DA32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400" b="1" dirty="0" smtClean="0">
                <a:latin typeface="Arial" pitchFamily="34" charset="0"/>
                <a:cs typeface="Arial" pitchFamily="34" charset="0"/>
              </a:rPr>
              <a:t>B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. B</a:t>
            </a:r>
            <a:r>
              <a:rPr lang="id-ID" sz="2400" b="1" dirty="0" smtClean="0">
                <a:latin typeface="Arial" pitchFamily="34" charset="0"/>
                <a:cs typeface="Arial" pitchFamily="34" charset="0"/>
              </a:rPr>
              <a:t>entuk-Bentuk Aktivitas Pembelajaran Senam Lantai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0" y="990600"/>
            <a:ext cx="48006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1. Aktivitas Pembelajaran Sikap Lilin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" y="2139239"/>
            <a:ext cx="5562600" cy="371128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397" y="1885729"/>
            <a:ext cx="3717657" cy="2931748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62000" y="2438400"/>
            <a:ext cx="533400" cy="5334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5</a:t>
            </a:r>
            <a:endParaRPr lang="id-ID" b="1" dirty="0"/>
          </a:p>
        </p:txBody>
      </p:sp>
      <p:sp>
        <p:nvSpPr>
          <p:cNvPr id="11" name="Oval 10"/>
          <p:cNvSpPr/>
          <p:nvPr/>
        </p:nvSpPr>
        <p:spPr>
          <a:xfrm>
            <a:off x="2519149" y="3740441"/>
            <a:ext cx="533400" cy="5334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4</a:t>
            </a:r>
            <a:endParaRPr lang="id-ID" b="1" dirty="0"/>
          </a:p>
        </p:txBody>
      </p:sp>
      <p:sp>
        <p:nvSpPr>
          <p:cNvPr id="12" name="Oval 11"/>
          <p:cNvSpPr/>
          <p:nvPr/>
        </p:nvSpPr>
        <p:spPr>
          <a:xfrm>
            <a:off x="4334301" y="1799138"/>
            <a:ext cx="533400" cy="5334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3</a:t>
            </a:r>
            <a:endParaRPr lang="id-ID" b="1" dirty="0"/>
          </a:p>
        </p:txBody>
      </p:sp>
      <p:sp>
        <p:nvSpPr>
          <p:cNvPr id="13" name="Oval 12"/>
          <p:cNvSpPr/>
          <p:nvPr/>
        </p:nvSpPr>
        <p:spPr>
          <a:xfrm>
            <a:off x="6774976" y="2438400"/>
            <a:ext cx="533400" cy="5334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2</a:t>
            </a:r>
            <a:endParaRPr lang="id-ID" b="1" dirty="0"/>
          </a:p>
        </p:txBody>
      </p:sp>
      <p:sp>
        <p:nvSpPr>
          <p:cNvPr id="14" name="Oval 13"/>
          <p:cNvSpPr/>
          <p:nvPr/>
        </p:nvSpPr>
        <p:spPr>
          <a:xfrm>
            <a:off x="8453654" y="1379442"/>
            <a:ext cx="533400" cy="5334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1</a:t>
            </a:r>
            <a:endParaRPr lang="id-ID" b="1" dirty="0"/>
          </a:p>
        </p:txBody>
      </p:sp>
    </p:spTree>
    <p:extLst>
      <p:ext uri="{BB962C8B-B14F-4D97-AF65-F5344CB8AC3E}">
        <p14:creationId xmlns:p14="http://schemas.microsoft.com/office/powerpoint/2010/main" val="152539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-26158" y="533400"/>
            <a:ext cx="4979158" cy="60889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Bentuk-Bentuk Latihan Sikap Kayang</a:t>
            </a:r>
            <a:endParaRPr lang="en-US" sz="2000" b="1" i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219200"/>
            <a:ext cx="5257800" cy="459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Latihan 1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295400"/>
            <a:ext cx="5029200" cy="39911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151495" y="5431456"/>
            <a:ext cx="2841009" cy="459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Sikap kayang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11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219200"/>
            <a:ext cx="5257800" cy="459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Latihan 2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14695"/>
            <a:ext cx="6896100" cy="492164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505200" y="5179140"/>
            <a:ext cx="4392305" cy="459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Sikap kayang bersandar tembok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31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219200"/>
            <a:ext cx="5257800" cy="459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 Latihan 3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751189"/>
            <a:ext cx="7833360" cy="30662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52800" y="4874340"/>
            <a:ext cx="2841009" cy="459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Sikap kayang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59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5"/>
          <p:cNvSpPr/>
          <p:nvPr/>
        </p:nvSpPr>
        <p:spPr>
          <a:xfrm>
            <a:off x="0" y="259270"/>
            <a:ext cx="6629400" cy="883730"/>
          </a:xfrm>
          <a:prstGeom prst="homePlate">
            <a:avLst/>
          </a:prstGeom>
          <a:solidFill>
            <a:srgbClr val="DA326E"/>
          </a:solidFill>
          <a:ln>
            <a:solidFill>
              <a:srgbClr val="DA32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400" b="1" dirty="0" smtClean="0">
                <a:latin typeface="Arial" pitchFamily="34" charset="0"/>
                <a:cs typeface="Arial" pitchFamily="34" charset="0"/>
              </a:rPr>
              <a:t>C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. B</a:t>
            </a:r>
            <a:r>
              <a:rPr lang="id-ID" sz="2400" b="1" dirty="0" smtClean="0">
                <a:latin typeface="Arial" pitchFamily="34" charset="0"/>
                <a:cs typeface="Arial" pitchFamily="34" charset="0"/>
              </a:rPr>
              <a:t>entuk-Bentuk Aktivitas Pembelajaran Rangkaian Gerak Senam Lantai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0" y="1295400"/>
            <a:ext cx="6781800" cy="762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1. Rangkaian Gerakan Guling ke Depan (</a:t>
            </a:r>
            <a:r>
              <a:rPr lang="id-ID" sz="2000" b="1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Forward Roll</a:t>
            </a:r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) dan Guling ke Belakang (</a:t>
            </a:r>
            <a:r>
              <a:rPr lang="id-ID" sz="2000" b="1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Back Roll</a:t>
            </a:r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7" b="27134"/>
          <a:stretch/>
        </p:blipFill>
        <p:spPr>
          <a:xfrm>
            <a:off x="1219200" y="2514600"/>
            <a:ext cx="5846082" cy="21311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43" b="21453"/>
          <a:stretch/>
        </p:blipFill>
        <p:spPr>
          <a:xfrm>
            <a:off x="1434529" y="4484891"/>
            <a:ext cx="5499671" cy="207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0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7" b="27134"/>
          <a:stretch/>
        </p:blipFill>
        <p:spPr>
          <a:xfrm>
            <a:off x="1183982" y="748224"/>
            <a:ext cx="5846082" cy="213114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2290" y="15722"/>
            <a:ext cx="7010400" cy="762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2. Rangkaian Gerakan Guling ke Depan (</a:t>
            </a:r>
            <a:r>
              <a:rPr lang="id-ID" sz="2000" b="1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Forward Roll</a:t>
            </a:r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), Guling ke Belakang (</a:t>
            </a:r>
            <a:r>
              <a:rPr lang="id-ID" sz="2000" b="1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Back Roll</a:t>
            </a:r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), dan Guling Lenting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16" b="30524"/>
          <a:stretch/>
        </p:blipFill>
        <p:spPr>
          <a:xfrm>
            <a:off x="1446817" y="2857244"/>
            <a:ext cx="5499671" cy="15485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82" b="3387"/>
          <a:stretch/>
        </p:blipFill>
        <p:spPr>
          <a:xfrm>
            <a:off x="1710813" y="4454012"/>
            <a:ext cx="5193888" cy="225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1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81" y="748223"/>
            <a:ext cx="8388363" cy="6109777"/>
          </a:xfrm>
          <a:prstGeom prst="rect">
            <a:avLst/>
          </a:prstGeom>
        </p:spPr>
      </p:pic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-4916" y="0"/>
            <a:ext cx="7467600" cy="762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3. Rangkaian Gerakan Berdiri dengan Tangan, Guling ke Depan (</a:t>
            </a:r>
            <a:r>
              <a:rPr lang="id-ID" sz="2000" b="1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Forward Roll</a:t>
            </a:r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), dan Guling ke Belakang (</a:t>
            </a:r>
            <a:r>
              <a:rPr lang="id-ID" sz="2000" b="1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Back Roll</a:t>
            </a:r>
            <a:r>
              <a:rPr lang="id-ID" sz="200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5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0" y="22123"/>
            <a:ext cx="5562601" cy="762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4. Rangkaian Gerakan Guling ke Belakang (</a:t>
            </a:r>
            <a:r>
              <a:rPr lang="id-ID" sz="2000" b="1" i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Back Roll</a:t>
            </a:r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) dan Guling Lenting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16" b="30524"/>
          <a:stretch/>
        </p:blipFill>
        <p:spPr>
          <a:xfrm>
            <a:off x="1390282" y="1375032"/>
            <a:ext cx="5499671" cy="15485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82" b="3387"/>
          <a:stretch/>
        </p:blipFill>
        <p:spPr>
          <a:xfrm>
            <a:off x="1654278" y="2971800"/>
            <a:ext cx="5193888" cy="225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93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-2459" y="17206"/>
            <a:ext cx="6477001" cy="6096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5. Rangkaian Gerakan Meroda dan Lenting Tangan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21" b="15459"/>
          <a:stretch/>
        </p:blipFill>
        <p:spPr>
          <a:xfrm>
            <a:off x="1251995" y="838200"/>
            <a:ext cx="5758405" cy="28360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9158606" cy="292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361" y="936711"/>
            <a:ext cx="6384878" cy="4345991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6743700" y="885413"/>
            <a:ext cx="533400" cy="5334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1</a:t>
            </a:r>
            <a:endParaRPr lang="id-ID" b="1" dirty="0"/>
          </a:p>
        </p:txBody>
      </p:sp>
      <p:sp>
        <p:nvSpPr>
          <p:cNvPr id="11" name="Oval 10"/>
          <p:cNvSpPr/>
          <p:nvPr/>
        </p:nvSpPr>
        <p:spPr>
          <a:xfrm>
            <a:off x="1036661" y="1828800"/>
            <a:ext cx="533400" cy="5334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4</a:t>
            </a:r>
            <a:endParaRPr lang="id-ID" b="1" dirty="0"/>
          </a:p>
        </p:txBody>
      </p:sp>
      <p:sp>
        <p:nvSpPr>
          <p:cNvPr id="12" name="Oval 11"/>
          <p:cNvSpPr/>
          <p:nvPr/>
        </p:nvSpPr>
        <p:spPr>
          <a:xfrm>
            <a:off x="3756831" y="762000"/>
            <a:ext cx="533400" cy="5334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3</a:t>
            </a:r>
            <a:endParaRPr lang="id-ID" b="1" dirty="0"/>
          </a:p>
        </p:txBody>
      </p:sp>
      <p:sp>
        <p:nvSpPr>
          <p:cNvPr id="13" name="Oval 12"/>
          <p:cNvSpPr/>
          <p:nvPr/>
        </p:nvSpPr>
        <p:spPr>
          <a:xfrm>
            <a:off x="3276600" y="3511041"/>
            <a:ext cx="533400" cy="5334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2</a:t>
            </a:r>
            <a:endParaRPr lang="id-ID" b="1" dirty="0"/>
          </a:p>
        </p:txBody>
      </p:sp>
    </p:spTree>
    <p:extLst>
      <p:ext uri="{BB962C8B-B14F-4D97-AF65-F5344CB8AC3E}">
        <p14:creationId xmlns:p14="http://schemas.microsoft.com/office/powerpoint/2010/main" val="167207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0" y="990600"/>
            <a:ext cx="73914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2. Aktivitas Pembelajaran Gerak Berdiri dengan Satu Kaki</a:t>
            </a:r>
            <a:endParaRPr lang="en-US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008010"/>
            <a:ext cx="5472382" cy="3554590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3695700" y="1936762"/>
            <a:ext cx="533400" cy="5334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1</a:t>
            </a:r>
            <a:endParaRPr lang="id-ID" b="1" dirty="0"/>
          </a:p>
        </p:txBody>
      </p:sp>
      <p:sp>
        <p:nvSpPr>
          <p:cNvPr id="16" name="Oval 15"/>
          <p:cNvSpPr/>
          <p:nvPr/>
        </p:nvSpPr>
        <p:spPr>
          <a:xfrm>
            <a:off x="345945" y="2434905"/>
            <a:ext cx="533400" cy="53340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b="1" dirty="0" smtClean="0"/>
              <a:t>2</a:t>
            </a:r>
            <a:endParaRPr lang="id-ID" b="1" dirty="0"/>
          </a:p>
        </p:txBody>
      </p:sp>
      <p:sp>
        <p:nvSpPr>
          <p:cNvPr id="17" name="Rectangle 16"/>
          <p:cNvSpPr/>
          <p:nvPr/>
        </p:nvSpPr>
        <p:spPr>
          <a:xfrm>
            <a:off x="5700982" y="2203462"/>
            <a:ext cx="2910183" cy="32441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Sikap seimbang sangat dibutuhkan untuk melakukan gerak</a:t>
            </a:r>
          </a:p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berdiri dengan satu kaki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sv-SE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Sikap seimbang pada senam lantai dapat dilakukan</a:t>
            </a:r>
          </a:p>
          <a:p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 sikap seimbang ke belakang dan ke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samping.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4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885003"/>
            <a:ext cx="4799566" cy="579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Pembelajaran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keseimbangan tahap 1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523254"/>
            <a:ext cx="6721370" cy="419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5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885003"/>
            <a:ext cx="4799566" cy="579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Pembelajaran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keseimbangan tahap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00200"/>
            <a:ext cx="8382000" cy="387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3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885003"/>
            <a:ext cx="4799566" cy="579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 Pembelajaran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keseimbangan tahap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464677"/>
            <a:ext cx="4343400" cy="433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10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:\vv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9144001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1200" y="6367046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Pendidikan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Jasmani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Olahraga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Kesehatan</a:t>
            </a:r>
            <a:endParaRPr 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885003"/>
            <a:ext cx="4799566" cy="579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 Pembelajaran </a:t>
            </a:r>
            <a:r>
              <a:rPr lang="id-ID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keseimbangan tahap </a:t>
            </a:r>
            <a:r>
              <a:rPr lang="id-ID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200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680425"/>
            <a:ext cx="5791200" cy="417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2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6479</TotalTime>
  <Words>834</Words>
  <Application>Microsoft Office PowerPoint</Application>
  <PresentationFormat>On-screen Show (4:3)</PresentationFormat>
  <Paragraphs>147</Paragraphs>
  <Slides>37</Slides>
  <Notes>37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EASYMEDIA</dc:creator>
  <cp:lastModifiedBy>Rifki Kurniawan</cp:lastModifiedBy>
  <cp:revision>243</cp:revision>
  <dcterms:created xsi:type="dcterms:W3CDTF">2016-09-29T06:00:43Z</dcterms:created>
  <dcterms:modified xsi:type="dcterms:W3CDTF">2017-08-19T07:08:47Z</dcterms:modified>
</cp:coreProperties>
</file>